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56" r:id="rId5"/>
    <p:sldId id="257" r:id="rId6"/>
    <p:sldId id="260" r:id="rId7"/>
    <p:sldId id="259" r:id="rId8"/>
    <p:sldId id="262" r:id="rId9"/>
  </p:sldIdLst>
  <p:sldSz cx="18288000" cy="10287000"/>
  <p:notesSz cx="6858000" cy="9144000"/>
  <p:embeddedFontLst>
    <p:embeddedFont>
      <p:font typeface="Lato" panose="020F0502020204030203" pitchFamily="34" charset="0"/>
      <p:regular r:id="rId11"/>
      <p:bold r:id="rId12"/>
      <p:italic r:id="rId13"/>
      <p:boldItalic r:id="rId14"/>
    </p:embeddedFont>
    <p:embeddedFont>
      <p:font typeface="Lato Bold" panose="020F0502020204030203" charset="0"/>
      <p:regular r:id="rId15"/>
      <p:bold r:id="rId16"/>
    </p:embeddedFont>
    <p:embeddedFont>
      <p:font typeface="Lato Bold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 Delaloye" initials="DD" lastIdx="2" clrIdx="0">
    <p:extLst>
      <p:ext uri="{19B8F6BF-5375-455C-9EA6-DF929625EA0E}">
        <p15:presenceInfo xmlns:p15="http://schemas.microsoft.com/office/powerpoint/2012/main" userId="S::Dani.Delaloye@mottmac.com::4a364b1f-7536-4e82-964b-44c3a2a1c3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677C5-EEF5-806E-110E-0D19A3F4B576}" v="4" dt="2023-06-07T16:08:25.237"/>
    <p1510:client id="{44DB00E2-350F-4B4D-BF3D-2FD65458575C}" v="2" dt="2022-10-26T18:12:01.378"/>
    <p1510:client id="{DDDC1DFC-8FBF-4D76-ADCE-1E05AE4B6D58}" v="7" dt="2022-10-26T01:00:27.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6215" autoAdjust="0"/>
  </p:normalViewPr>
  <p:slideViewPr>
    <p:cSldViewPr>
      <p:cViewPr varScale="1">
        <p:scale>
          <a:sx n="64" d="100"/>
          <a:sy n="64" d="100"/>
        </p:scale>
        <p:origin x="78" y="9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Fischer" userId="S::15cpf_queensu.ca#ext#@tunnelcanadaca.onmicrosoft.com::ca2f83e9-3d1f-4eb3-98c8-30ca71cac1ca" providerId="AD" clId="Web-{DDDC1DFC-8FBF-4D76-ADCE-1E05AE4B6D58}"/>
    <pc:docChg chg="modSld">
      <pc:chgData name="Caitlin Fischer" userId="S::15cpf_queensu.ca#ext#@tunnelcanadaca.onmicrosoft.com::ca2f83e9-3d1f-4eb3-98c8-30ca71cac1ca" providerId="AD" clId="Web-{DDDC1DFC-8FBF-4D76-ADCE-1E05AE4B6D58}" dt="2022-10-26T01:00:27.081" v="2"/>
      <pc:docMkLst>
        <pc:docMk/>
      </pc:docMkLst>
      <pc:sldChg chg="modSp">
        <pc:chgData name="Caitlin Fischer" userId="S::15cpf_queensu.ca#ext#@tunnelcanadaca.onmicrosoft.com::ca2f83e9-3d1f-4eb3-98c8-30ca71cac1ca" providerId="AD" clId="Web-{DDDC1DFC-8FBF-4D76-ADCE-1E05AE4B6D58}" dt="2022-10-26T01:00:27.081" v="2"/>
        <pc:sldMkLst>
          <pc:docMk/>
          <pc:sldMk cId="0" sldId="260"/>
        </pc:sldMkLst>
        <pc:spChg chg="mod">
          <ac:chgData name="Caitlin Fischer" userId="S::15cpf_queensu.ca#ext#@tunnelcanadaca.onmicrosoft.com::ca2f83e9-3d1f-4eb3-98c8-30ca71cac1ca" providerId="AD" clId="Web-{DDDC1DFC-8FBF-4D76-ADCE-1E05AE4B6D58}" dt="2022-10-26T01:00:27.081" v="2"/>
          <ac:spMkLst>
            <pc:docMk/>
            <pc:sldMk cId="0" sldId="260"/>
            <ac:spMk id="14" creationId="{00000000-0000-0000-0000-000000000000}"/>
          </ac:spMkLst>
        </pc:spChg>
      </pc:sldChg>
    </pc:docChg>
  </pc:docChgLst>
  <pc:docChgLst>
    <pc:chgData name="Dani Delaloye" userId="4a364b1f-7536-4e82-964b-44c3a2a1c30d" providerId="ADAL" clId="{44DB00E2-350F-4B4D-BF3D-2FD65458575C}"/>
    <pc:docChg chg="custSel addSld delSld modSld">
      <pc:chgData name="Dani Delaloye" userId="4a364b1f-7536-4e82-964b-44c3a2a1c30d" providerId="ADAL" clId="{44DB00E2-350F-4B4D-BF3D-2FD65458575C}" dt="2022-10-26T18:15:03.167" v="245" actId="20577"/>
      <pc:docMkLst>
        <pc:docMk/>
      </pc:docMkLst>
      <pc:sldChg chg="modSp mod">
        <pc:chgData name="Dani Delaloye" userId="4a364b1f-7536-4e82-964b-44c3a2a1c30d" providerId="ADAL" clId="{44DB00E2-350F-4B4D-BF3D-2FD65458575C}" dt="2022-10-26T18:10:11.056" v="5" actId="20577"/>
        <pc:sldMkLst>
          <pc:docMk/>
          <pc:sldMk cId="0" sldId="257"/>
        </pc:sldMkLst>
        <pc:spChg chg="mod">
          <ac:chgData name="Dani Delaloye" userId="4a364b1f-7536-4e82-964b-44c3a2a1c30d" providerId="ADAL" clId="{44DB00E2-350F-4B4D-BF3D-2FD65458575C}" dt="2022-10-26T18:10:11.056" v="5" actId="20577"/>
          <ac:spMkLst>
            <pc:docMk/>
            <pc:sldMk cId="0" sldId="257"/>
            <ac:spMk id="6" creationId="{00000000-0000-0000-0000-000000000000}"/>
          </ac:spMkLst>
        </pc:spChg>
      </pc:sldChg>
      <pc:sldChg chg="delSp modSp add mod">
        <pc:chgData name="Dani Delaloye" userId="4a364b1f-7536-4e82-964b-44c3a2a1c30d" providerId="ADAL" clId="{44DB00E2-350F-4B4D-BF3D-2FD65458575C}" dt="2022-10-26T18:15:03.167" v="245" actId="20577"/>
        <pc:sldMkLst>
          <pc:docMk/>
          <pc:sldMk cId="0" sldId="259"/>
        </pc:sldMkLst>
        <pc:spChg chg="mod">
          <ac:chgData name="Dani Delaloye" userId="4a364b1f-7536-4e82-964b-44c3a2a1c30d" providerId="ADAL" clId="{44DB00E2-350F-4B4D-BF3D-2FD65458575C}" dt="2022-10-26T18:12:13.698" v="34" actId="14100"/>
          <ac:spMkLst>
            <pc:docMk/>
            <pc:sldMk cId="0" sldId="259"/>
            <ac:spMk id="10" creationId="{00000000-0000-0000-0000-000000000000}"/>
          </ac:spMkLst>
        </pc:spChg>
        <pc:spChg chg="mod">
          <ac:chgData name="Dani Delaloye" userId="4a364b1f-7536-4e82-964b-44c3a2a1c30d" providerId="ADAL" clId="{44DB00E2-350F-4B4D-BF3D-2FD65458575C}" dt="2022-10-26T18:15:03.167" v="245" actId="20577"/>
          <ac:spMkLst>
            <pc:docMk/>
            <pc:sldMk cId="0" sldId="259"/>
            <ac:spMk id="11" creationId="{00000000-0000-0000-0000-000000000000}"/>
          </ac:spMkLst>
        </pc:spChg>
        <pc:spChg chg="del">
          <ac:chgData name="Dani Delaloye" userId="4a364b1f-7536-4e82-964b-44c3a2a1c30d" providerId="ADAL" clId="{44DB00E2-350F-4B4D-BF3D-2FD65458575C}" dt="2022-10-26T18:14:01.191" v="96" actId="478"/>
          <ac:spMkLst>
            <pc:docMk/>
            <pc:sldMk cId="0" sldId="259"/>
            <ac:spMk id="12" creationId="{26C70D88-B796-4F31-B93B-C43C93D4B38F}"/>
          </ac:spMkLst>
        </pc:spChg>
      </pc:sldChg>
      <pc:sldChg chg="modNotesTx">
        <pc:chgData name="Dani Delaloye" userId="4a364b1f-7536-4e82-964b-44c3a2a1c30d" providerId="ADAL" clId="{44DB00E2-350F-4B4D-BF3D-2FD65458575C}" dt="2022-10-26T18:11:14.856" v="17" actId="20577"/>
        <pc:sldMkLst>
          <pc:docMk/>
          <pc:sldMk cId="0" sldId="260"/>
        </pc:sldMkLst>
      </pc:sldChg>
      <pc:sldChg chg="modSp add del mod">
        <pc:chgData name="Dani Delaloye" userId="4a364b1f-7536-4e82-964b-44c3a2a1c30d" providerId="ADAL" clId="{44DB00E2-350F-4B4D-BF3D-2FD65458575C}" dt="2022-10-26T18:12:03" v="31" actId="47"/>
        <pc:sldMkLst>
          <pc:docMk/>
          <pc:sldMk cId="1325655185" sldId="263"/>
        </pc:sldMkLst>
        <pc:spChg chg="mod">
          <ac:chgData name="Dani Delaloye" userId="4a364b1f-7536-4e82-964b-44c3a2a1c30d" providerId="ADAL" clId="{44DB00E2-350F-4B4D-BF3D-2FD65458575C}" dt="2022-10-26T18:11:28.990" v="29" actId="20577"/>
          <ac:spMkLst>
            <pc:docMk/>
            <pc:sldMk cId="1325655185" sldId="263"/>
            <ac:spMk id="11" creationId="{00000000-0000-0000-0000-000000000000}"/>
          </ac:spMkLst>
        </pc:spChg>
      </pc:sldChg>
    </pc:docChg>
  </pc:docChgLst>
  <pc:docChgLst>
    <pc:chgData name="Caitlin Fischer" userId="S::15cpf_queensu.ca#ext#@tunnelcanadaca.onmicrosoft.com::ca2f83e9-3d1f-4eb3-98c8-30ca71cac1ca" providerId="AD" clId="Web-{37B677C5-EEF5-806E-110E-0D19A3F4B576}"/>
    <pc:docChg chg="modSld">
      <pc:chgData name="Caitlin Fischer" userId="S::15cpf_queensu.ca#ext#@tunnelcanadaca.onmicrosoft.com::ca2f83e9-3d1f-4eb3-98c8-30ca71cac1ca" providerId="AD" clId="Web-{37B677C5-EEF5-806E-110E-0D19A3F4B576}" dt="2023-06-07T16:08:25.237" v="3"/>
      <pc:docMkLst>
        <pc:docMk/>
      </pc:docMkLst>
      <pc:sldChg chg="delSp delCm">
        <pc:chgData name="Caitlin Fischer" userId="S::15cpf_queensu.ca#ext#@tunnelcanadaca.onmicrosoft.com::ca2f83e9-3d1f-4eb3-98c8-30ca71cac1ca" providerId="AD" clId="Web-{37B677C5-EEF5-806E-110E-0D19A3F4B576}" dt="2023-06-07T16:08:25.237" v="3"/>
        <pc:sldMkLst>
          <pc:docMk/>
          <pc:sldMk cId="0" sldId="256"/>
        </pc:sldMkLst>
        <pc:spChg chg="del">
          <ac:chgData name="Caitlin Fischer" userId="S::15cpf_queensu.ca#ext#@tunnelcanadaca.onmicrosoft.com::ca2f83e9-3d1f-4eb3-98c8-30ca71cac1ca" providerId="AD" clId="Web-{37B677C5-EEF5-806E-110E-0D19A3F4B576}" dt="2023-06-07T16:08:10.753" v="0"/>
          <ac:spMkLst>
            <pc:docMk/>
            <pc:sldMk cId="0" sldId="256"/>
            <ac:spMk id="13" creationId="{00000000-0000-0000-0000-000000000000}"/>
          </ac:spMkLst>
        </pc:spChg>
        <pc:grpChg chg="del">
          <ac:chgData name="Caitlin Fischer" userId="S::15cpf_queensu.ca#ext#@tunnelcanadaca.onmicrosoft.com::ca2f83e9-3d1f-4eb3-98c8-30ca71cac1ca" providerId="AD" clId="Web-{37B677C5-EEF5-806E-110E-0D19A3F4B576}" dt="2023-06-07T16:08:15.628" v="1"/>
          <ac:grpSpMkLst>
            <pc:docMk/>
            <pc:sldMk cId="0" sldId="256"/>
            <ac:grpSpMk id="4"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72112-B3A0-4679-BE1F-69EE46B5AD47}" type="datetimeFigureOut">
              <a:rPr lang="en-US" smtClean="0"/>
              <a:t>5/2/2024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8B2A4-6CFB-40DD-A585-122D05A54AA0}" type="slidenum">
              <a:rPr lang="en-US" smtClean="0"/>
              <a:t>‹#›</a:t>
            </a:fld>
            <a:endParaRPr lang="en-US" dirty="0"/>
          </a:p>
        </p:txBody>
      </p:sp>
    </p:spTree>
    <p:extLst>
      <p:ext uri="{BB962C8B-B14F-4D97-AF65-F5344CB8AC3E}">
        <p14:creationId xmlns:p14="http://schemas.microsoft.com/office/powerpoint/2010/main" val="136963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8B2A4-6CFB-40DD-A585-122D05A54AA0}" type="slidenum">
              <a:rPr lang="en-US" smtClean="0"/>
              <a:t>2</a:t>
            </a:fld>
            <a:endParaRPr lang="en-US" dirty="0"/>
          </a:p>
        </p:txBody>
      </p:sp>
    </p:spTree>
    <p:extLst>
      <p:ext uri="{BB962C8B-B14F-4D97-AF65-F5344CB8AC3E}">
        <p14:creationId xmlns:p14="http://schemas.microsoft.com/office/powerpoint/2010/main" val="220029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8B2A4-6CFB-40DD-A585-122D05A54AA0}" type="slidenum">
              <a:rPr lang="en-US" smtClean="0"/>
              <a:t>3</a:t>
            </a:fld>
            <a:endParaRPr lang="en-US" dirty="0"/>
          </a:p>
        </p:txBody>
      </p:sp>
    </p:spTree>
    <p:extLst>
      <p:ext uri="{BB962C8B-B14F-4D97-AF65-F5344CB8AC3E}">
        <p14:creationId xmlns:p14="http://schemas.microsoft.com/office/powerpoint/2010/main" val="234137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22991997" cy="1293300"/>
          </a:xfrm>
        </p:grpSpPr>
        <p:sp>
          <p:nvSpPr>
            <p:cNvPr id="3" name="Freeform 3"/>
            <p:cNvSpPr/>
            <p:nvPr/>
          </p:nvSpPr>
          <p:spPr>
            <a:xfrm>
              <a:off x="0" y="0"/>
              <a:ext cx="22991997" cy="1293300"/>
            </a:xfrm>
            <a:custGeom>
              <a:avLst/>
              <a:gdLst/>
              <a:ahLst/>
              <a:cxnLst/>
              <a:rect l="l" t="t" r="r" b="b"/>
              <a:pathLst>
                <a:path w="22991997" h="1293300">
                  <a:moveTo>
                    <a:pt x="0" y="0"/>
                  </a:moveTo>
                  <a:lnTo>
                    <a:pt x="22991997" y="0"/>
                  </a:lnTo>
                  <a:lnTo>
                    <a:pt x="22991997" y="1293300"/>
                  </a:lnTo>
                  <a:lnTo>
                    <a:pt x="0" y="1293300"/>
                  </a:lnTo>
                  <a:close/>
                </a:path>
              </a:pathLst>
            </a:custGeom>
            <a:solidFill>
              <a:srgbClr val="1A783C"/>
            </a:solidFill>
          </p:spPr>
          <p:txBody>
            <a:bodyPr/>
            <a:lstStyle/>
            <a:p>
              <a:endParaRPr lang="en-CA"/>
            </a:p>
          </p:txBody>
        </p:sp>
      </p:grpSp>
      <p:pic>
        <p:nvPicPr>
          <p:cNvPr id="9" name="Picture 9"/>
          <p:cNvPicPr>
            <a:picLocks noChangeAspect="1"/>
          </p:cNvPicPr>
          <p:nvPr/>
        </p:nvPicPr>
        <p:blipFill>
          <a:blip r:embed="rId2"/>
          <a:srcRect l="17994" t="8467" r="56543" b="82050"/>
          <a:stretch>
            <a:fillRect/>
          </a:stretch>
        </p:blipFill>
        <p:spPr>
          <a:xfrm>
            <a:off x="5201590" y="1466658"/>
            <a:ext cx="7884820" cy="1651817"/>
          </a:xfrm>
          <a:prstGeom prst="rect">
            <a:avLst/>
          </a:prstGeom>
        </p:spPr>
      </p:pic>
      <p:sp>
        <p:nvSpPr>
          <p:cNvPr id="10" name="TextBox 10"/>
          <p:cNvSpPr txBox="1"/>
          <p:nvPr/>
        </p:nvSpPr>
        <p:spPr>
          <a:xfrm>
            <a:off x="1028700" y="4000500"/>
            <a:ext cx="16230600" cy="1392176"/>
          </a:xfrm>
          <a:prstGeom prst="rect">
            <a:avLst/>
          </a:prstGeom>
        </p:spPr>
        <p:txBody>
          <a:bodyPr lIns="0" tIns="0" rIns="0" bIns="0" rtlCol="0" anchor="t">
            <a:spAutoFit/>
          </a:bodyPr>
          <a:lstStyle/>
          <a:p>
            <a:pPr algn="ctr">
              <a:lnSpc>
                <a:spcPts val="12599"/>
              </a:lnSpc>
            </a:pPr>
            <a:r>
              <a:rPr lang="en-US" sz="6600" dirty="0">
                <a:solidFill>
                  <a:srgbClr val="000000"/>
                </a:solidFill>
                <a:latin typeface="Lato Bold Bold"/>
              </a:rPr>
              <a:t>Equity, Diversity, and Inclusion Moment</a:t>
            </a:r>
          </a:p>
        </p:txBody>
      </p:sp>
      <p:sp>
        <p:nvSpPr>
          <p:cNvPr id="11" name="TextBox 11"/>
          <p:cNvSpPr txBox="1"/>
          <p:nvPr/>
        </p:nvSpPr>
        <p:spPr>
          <a:xfrm>
            <a:off x="1760764" y="5905500"/>
            <a:ext cx="14766472" cy="579261"/>
          </a:xfrm>
          <a:prstGeom prst="rect">
            <a:avLst/>
          </a:prstGeom>
        </p:spPr>
        <p:txBody>
          <a:bodyPr lIns="0" tIns="0" rIns="0" bIns="0" rtlCol="0" anchor="t">
            <a:spAutoFit/>
          </a:bodyPr>
          <a:lstStyle/>
          <a:p>
            <a:pPr algn="ctr">
              <a:lnSpc>
                <a:spcPts val="5040"/>
              </a:lnSpc>
            </a:pPr>
            <a:r>
              <a:rPr lang="en-US" sz="3600" dirty="0">
                <a:solidFill>
                  <a:srgbClr val="000000"/>
                </a:solidFill>
                <a:latin typeface="Lato"/>
              </a:rPr>
              <a:t>Diverse Holiday Celebrations</a:t>
            </a:r>
          </a:p>
        </p:txBody>
      </p:sp>
      <p:sp>
        <p:nvSpPr>
          <p:cNvPr id="12" name="TextBox 12"/>
          <p:cNvSpPr txBox="1"/>
          <p:nvPr/>
        </p:nvSpPr>
        <p:spPr>
          <a:xfrm>
            <a:off x="1047750" y="287655"/>
            <a:ext cx="5178417" cy="405765"/>
          </a:xfrm>
          <a:prstGeom prst="rect">
            <a:avLst/>
          </a:prstGeom>
        </p:spPr>
        <p:txBody>
          <a:bodyPr lIns="0" tIns="0" rIns="0" bIns="0" rtlCol="0" anchor="t">
            <a:spAutoFit/>
          </a:bodyPr>
          <a:lstStyle/>
          <a:p>
            <a:pPr>
              <a:lnSpc>
                <a:spcPts val="3359"/>
              </a:lnSpc>
            </a:pPr>
            <a:r>
              <a:rPr lang="en-US" sz="2400" dirty="0">
                <a:solidFill>
                  <a:srgbClr val="FFFFFF"/>
                </a:solidFill>
                <a:latin typeface="Lato"/>
              </a:rPr>
              <a:t>Tunnelling Association of Canada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22991997" cy="1293300"/>
          </a:xfrm>
        </p:grpSpPr>
        <p:sp>
          <p:nvSpPr>
            <p:cNvPr id="3" name="Freeform 3"/>
            <p:cNvSpPr/>
            <p:nvPr/>
          </p:nvSpPr>
          <p:spPr>
            <a:xfrm>
              <a:off x="0" y="0"/>
              <a:ext cx="22991997" cy="1293300"/>
            </a:xfrm>
            <a:custGeom>
              <a:avLst/>
              <a:gdLst/>
              <a:ahLst/>
              <a:cxnLst/>
              <a:rect l="l" t="t" r="r" b="b"/>
              <a:pathLst>
                <a:path w="22991997" h="1293300">
                  <a:moveTo>
                    <a:pt x="0" y="0"/>
                  </a:moveTo>
                  <a:lnTo>
                    <a:pt x="22991997" y="0"/>
                  </a:lnTo>
                  <a:lnTo>
                    <a:pt x="22991997" y="1293300"/>
                  </a:lnTo>
                  <a:lnTo>
                    <a:pt x="0" y="1293300"/>
                  </a:lnTo>
                  <a:close/>
                </a:path>
              </a:pathLst>
            </a:custGeom>
            <a:solidFill>
              <a:srgbClr val="1A783C"/>
            </a:solidFill>
          </p:spPr>
          <p:txBody>
            <a:bodyPr/>
            <a:lstStyle/>
            <a:p>
              <a:endParaRPr lang="en-CA"/>
            </a:p>
          </p:txBody>
        </p:sp>
      </p:grpSp>
      <p:pic>
        <p:nvPicPr>
          <p:cNvPr id="4" name="Picture 4"/>
          <p:cNvPicPr>
            <a:picLocks noChangeAspect="1"/>
          </p:cNvPicPr>
          <p:nvPr/>
        </p:nvPicPr>
        <p:blipFill>
          <a:blip r:embed="rId3"/>
          <a:srcRect t="37228" b="37228"/>
          <a:stretch>
            <a:fillRect/>
          </a:stretch>
        </p:blipFill>
        <p:spPr>
          <a:xfrm>
            <a:off x="0" y="1028700"/>
            <a:ext cx="18288000" cy="3117990"/>
          </a:xfrm>
          <a:prstGeom prst="rect">
            <a:avLst/>
          </a:prstGeom>
        </p:spPr>
      </p:pic>
      <p:sp>
        <p:nvSpPr>
          <p:cNvPr id="5" name="TextBox 5"/>
          <p:cNvSpPr txBox="1"/>
          <p:nvPr/>
        </p:nvSpPr>
        <p:spPr>
          <a:xfrm>
            <a:off x="3352800" y="4727575"/>
            <a:ext cx="11582399" cy="971804"/>
          </a:xfrm>
          <a:prstGeom prst="rect">
            <a:avLst/>
          </a:prstGeom>
        </p:spPr>
        <p:txBody>
          <a:bodyPr wrap="square" lIns="0" tIns="0" rIns="0" bIns="0" rtlCol="0" anchor="t">
            <a:spAutoFit/>
          </a:bodyPr>
          <a:lstStyle/>
          <a:p>
            <a:pPr algn="ctr">
              <a:lnSpc>
                <a:spcPts val="8399"/>
              </a:lnSpc>
            </a:pPr>
            <a:r>
              <a:rPr lang="en-US" sz="5999" dirty="0">
                <a:solidFill>
                  <a:srgbClr val="061313"/>
                </a:solidFill>
                <a:latin typeface="Lato Bold Bold"/>
              </a:rPr>
              <a:t>Diverse Holiday Celebrations</a:t>
            </a:r>
          </a:p>
        </p:txBody>
      </p:sp>
      <p:sp>
        <p:nvSpPr>
          <p:cNvPr id="6" name="TextBox 6"/>
          <p:cNvSpPr txBox="1"/>
          <p:nvPr/>
        </p:nvSpPr>
        <p:spPr>
          <a:xfrm>
            <a:off x="3238500" y="6325830"/>
            <a:ext cx="11810998" cy="2147576"/>
          </a:xfrm>
          <a:prstGeom prst="rect">
            <a:avLst/>
          </a:prstGeom>
        </p:spPr>
        <p:txBody>
          <a:bodyPr wrap="square" lIns="0" tIns="0" rIns="0" bIns="0" rtlCol="0" anchor="t">
            <a:spAutoFit/>
          </a:bodyPr>
          <a:lstStyle/>
          <a:p>
            <a:pPr>
              <a:lnSpc>
                <a:spcPts val="3359"/>
              </a:lnSpc>
              <a:spcBef>
                <a:spcPct val="0"/>
              </a:spcBef>
            </a:pPr>
            <a:r>
              <a:rPr lang="en-US" sz="2800" b="1" dirty="0">
                <a:solidFill>
                  <a:srgbClr val="545454"/>
                </a:solidFill>
                <a:latin typeface="Lato"/>
              </a:rPr>
              <a:t>Canada boasts diverse culture, and with that comes the celebration and observance of many different holidays meaningful to different cultures.</a:t>
            </a:r>
          </a:p>
          <a:p>
            <a:pPr>
              <a:lnSpc>
                <a:spcPts val="3359"/>
              </a:lnSpc>
              <a:spcBef>
                <a:spcPct val="0"/>
              </a:spcBef>
            </a:pPr>
            <a:endParaRPr lang="en-US" sz="2800" b="1" dirty="0">
              <a:solidFill>
                <a:srgbClr val="545454"/>
              </a:solidFill>
              <a:latin typeface="Lato"/>
            </a:endParaRPr>
          </a:p>
          <a:p>
            <a:pPr>
              <a:lnSpc>
                <a:spcPts val="3359"/>
              </a:lnSpc>
              <a:spcBef>
                <a:spcPct val="0"/>
              </a:spcBef>
            </a:pPr>
            <a:r>
              <a:rPr lang="en-US" sz="2800" b="1" dirty="0">
                <a:solidFill>
                  <a:srgbClr val="545454"/>
                </a:solidFill>
                <a:latin typeface="Lato"/>
              </a:rPr>
              <a:t>Those around you in the workplace may celebrate the same holidays as you or they may celebrate entirely different ones.</a:t>
            </a:r>
            <a:endParaRPr lang="en-US" sz="2400" dirty="0">
              <a:solidFill>
                <a:srgbClr val="545454"/>
              </a:solidFill>
              <a:latin typeface="Lato"/>
            </a:endParaRPr>
          </a:p>
        </p:txBody>
      </p:sp>
      <p:sp>
        <p:nvSpPr>
          <p:cNvPr id="7" name="TextBox 7"/>
          <p:cNvSpPr txBox="1"/>
          <p:nvPr/>
        </p:nvSpPr>
        <p:spPr>
          <a:xfrm>
            <a:off x="12061833" y="287655"/>
            <a:ext cx="5178417" cy="405765"/>
          </a:xfrm>
          <a:prstGeom prst="rect">
            <a:avLst/>
          </a:prstGeom>
        </p:spPr>
        <p:txBody>
          <a:bodyPr lIns="0" tIns="0" rIns="0" bIns="0" rtlCol="0" anchor="t">
            <a:spAutoFit/>
          </a:bodyPr>
          <a:lstStyle/>
          <a:p>
            <a:pPr algn="r">
              <a:lnSpc>
                <a:spcPts val="3359"/>
              </a:lnSpc>
            </a:pPr>
            <a:r>
              <a:rPr lang="en-US" sz="2400" dirty="0">
                <a:solidFill>
                  <a:srgbClr val="FFFFFF"/>
                </a:solidFill>
                <a:latin typeface="Lato"/>
              </a:rPr>
              <a:t>Tunnelling Association of Canada</a:t>
            </a:r>
          </a:p>
        </p:txBody>
      </p:sp>
      <p:sp>
        <p:nvSpPr>
          <p:cNvPr id="8" name="TextBox 8"/>
          <p:cNvSpPr txBox="1"/>
          <p:nvPr/>
        </p:nvSpPr>
        <p:spPr>
          <a:xfrm>
            <a:off x="12080883" y="9408178"/>
            <a:ext cx="5178417" cy="405765"/>
          </a:xfrm>
          <a:prstGeom prst="rect">
            <a:avLst/>
          </a:prstGeom>
        </p:spPr>
        <p:txBody>
          <a:bodyPr lIns="0" tIns="0" rIns="0" bIns="0" rtlCol="0" anchor="t">
            <a:spAutoFit/>
          </a:bodyPr>
          <a:lstStyle/>
          <a:p>
            <a:pPr algn="r">
              <a:lnSpc>
                <a:spcPts val="3359"/>
              </a:lnSpc>
            </a:pPr>
            <a:r>
              <a:rPr lang="en-US" sz="2400" dirty="0">
                <a:solidFill>
                  <a:srgbClr val="1A783C"/>
                </a:solidFill>
                <a:latin typeface="Lato Bold"/>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22991997" cy="1293300"/>
          </a:xfrm>
        </p:grpSpPr>
        <p:sp>
          <p:nvSpPr>
            <p:cNvPr id="3" name="Freeform 3"/>
            <p:cNvSpPr/>
            <p:nvPr/>
          </p:nvSpPr>
          <p:spPr>
            <a:xfrm>
              <a:off x="0" y="0"/>
              <a:ext cx="22991997" cy="1293300"/>
            </a:xfrm>
            <a:custGeom>
              <a:avLst/>
              <a:gdLst/>
              <a:ahLst/>
              <a:cxnLst/>
              <a:rect l="l" t="t" r="r" b="b"/>
              <a:pathLst>
                <a:path w="22991997" h="1293300">
                  <a:moveTo>
                    <a:pt x="0" y="0"/>
                  </a:moveTo>
                  <a:lnTo>
                    <a:pt x="22991997" y="0"/>
                  </a:lnTo>
                  <a:lnTo>
                    <a:pt x="22991997" y="1293300"/>
                  </a:lnTo>
                  <a:lnTo>
                    <a:pt x="0" y="1293300"/>
                  </a:lnTo>
                  <a:close/>
                </a:path>
              </a:pathLst>
            </a:custGeom>
            <a:solidFill>
              <a:srgbClr val="1A783C"/>
            </a:solidFill>
          </p:spPr>
          <p:txBody>
            <a:bodyPr/>
            <a:lstStyle/>
            <a:p>
              <a:endParaRPr lang="en-CA"/>
            </a:p>
          </p:txBody>
        </p:sp>
      </p:grpSp>
      <p:grpSp>
        <p:nvGrpSpPr>
          <p:cNvPr id="4" name="Group 4"/>
          <p:cNvGrpSpPr/>
          <p:nvPr/>
        </p:nvGrpSpPr>
        <p:grpSpPr>
          <a:xfrm>
            <a:off x="5410200" y="3619500"/>
            <a:ext cx="12877800" cy="6667500"/>
            <a:chOff x="0" y="0"/>
            <a:chExt cx="32135417" cy="17995951"/>
          </a:xfrm>
        </p:grpSpPr>
        <p:sp>
          <p:nvSpPr>
            <p:cNvPr id="5" name="Freeform 5"/>
            <p:cNvSpPr/>
            <p:nvPr/>
          </p:nvSpPr>
          <p:spPr>
            <a:xfrm>
              <a:off x="0" y="0"/>
              <a:ext cx="32135418" cy="17995951"/>
            </a:xfrm>
            <a:custGeom>
              <a:avLst/>
              <a:gdLst/>
              <a:ahLst/>
              <a:cxnLst/>
              <a:rect l="l" t="t" r="r" b="b"/>
              <a:pathLst>
                <a:path w="32135418" h="17995951">
                  <a:moveTo>
                    <a:pt x="0" y="0"/>
                  </a:moveTo>
                  <a:lnTo>
                    <a:pt x="32135418" y="0"/>
                  </a:lnTo>
                  <a:lnTo>
                    <a:pt x="32135418" y="17995951"/>
                  </a:lnTo>
                  <a:lnTo>
                    <a:pt x="0" y="17995951"/>
                  </a:lnTo>
                  <a:close/>
                </a:path>
              </a:pathLst>
            </a:custGeom>
            <a:solidFill>
              <a:srgbClr val="EEEEEF"/>
            </a:solidFill>
          </p:spPr>
          <p:txBody>
            <a:bodyPr/>
            <a:lstStyle/>
            <a:p>
              <a:endParaRPr lang="en-CA"/>
            </a:p>
          </p:txBody>
        </p:sp>
      </p:grpSp>
      <p:sp>
        <p:nvSpPr>
          <p:cNvPr id="10" name="TextBox 10"/>
          <p:cNvSpPr txBox="1"/>
          <p:nvPr/>
        </p:nvSpPr>
        <p:spPr>
          <a:xfrm>
            <a:off x="6553200" y="4571412"/>
            <a:ext cx="10134600" cy="4327660"/>
          </a:xfrm>
          <a:prstGeom prst="rect">
            <a:avLst/>
          </a:prstGeom>
        </p:spPr>
        <p:txBody>
          <a:bodyPr wrap="square" lIns="0" tIns="0" rIns="0" bIns="0" rtlCol="0" anchor="t">
            <a:spAutoFit/>
          </a:bodyPr>
          <a:lstStyle/>
          <a:p>
            <a:pPr marL="457200" indent="-457200">
              <a:lnSpc>
                <a:spcPts val="3359"/>
              </a:lnSpc>
              <a:buFont typeface="Arial" panose="020B0604020202020204" pitchFamily="34" charset="0"/>
              <a:buChar char="•"/>
            </a:pPr>
            <a:r>
              <a:rPr lang="en-US" sz="2800" dirty="0">
                <a:solidFill>
                  <a:srgbClr val="545454"/>
                </a:solidFill>
                <a:latin typeface="Lato"/>
              </a:rPr>
              <a:t>Increase your awareness of holidays others may be celebrating around you by consulting calendars that cover diverse holidays and keeping an open ear</a:t>
            </a:r>
          </a:p>
          <a:p>
            <a:pPr marL="457200" indent="-457200">
              <a:lnSpc>
                <a:spcPts val="3359"/>
              </a:lnSpc>
              <a:buFont typeface="Arial" panose="020B0604020202020204" pitchFamily="34" charset="0"/>
              <a:buChar char="•"/>
            </a:pPr>
            <a:endParaRPr lang="en-US" sz="2800" dirty="0">
              <a:solidFill>
                <a:srgbClr val="545454"/>
              </a:solidFill>
              <a:latin typeface="Lato"/>
            </a:endParaRPr>
          </a:p>
          <a:p>
            <a:pPr marL="457200" indent="-457200">
              <a:lnSpc>
                <a:spcPts val="3359"/>
              </a:lnSpc>
              <a:buFont typeface="Arial" panose="020B0604020202020204" pitchFamily="34" charset="0"/>
              <a:buChar char="•"/>
            </a:pPr>
            <a:r>
              <a:rPr lang="en-US" sz="2800" dirty="0">
                <a:solidFill>
                  <a:srgbClr val="545454"/>
                </a:solidFill>
                <a:latin typeface="Lato"/>
              </a:rPr>
              <a:t>Wish others happy holidays when they are celebrating, even if the holiday is not one you celebrate</a:t>
            </a:r>
          </a:p>
          <a:p>
            <a:pPr marL="457200" indent="-457200">
              <a:lnSpc>
                <a:spcPts val="3359"/>
              </a:lnSpc>
              <a:buFont typeface="Arial" panose="020B0604020202020204" pitchFamily="34" charset="0"/>
              <a:buChar char="•"/>
            </a:pPr>
            <a:endParaRPr lang="en-US" sz="2800" dirty="0">
              <a:solidFill>
                <a:srgbClr val="545454"/>
              </a:solidFill>
              <a:latin typeface="Lato"/>
            </a:endParaRPr>
          </a:p>
          <a:p>
            <a:pPr marL="457200" indent="-457200">
              <a:lnSpc>
                <a:spcPts val="3359"/>
              </a:lnSpc>
              <a:buFont typeface="Arial" panose="020B0604020202020204" pitchFamily="34" charset="0"/>
              <a:buChar char="•"/>
            </a:pPr>
            <a:r>
              <a:rPr lang="en-US" sz="2800" dirty="0">
                <a:solidFill>
                  <a:srgbClr val="545454"/>
                </a:solidFill>
                <a:latin typeface="Lato"/>
              </a:rPr>
              <a:t>Encourage resourcing and managing roles to be aware of diverse holidays when working on resourcing and approving time off</a:t>
            </a:r>
          </a:p>
        </p:txBody>
      </p:sp>
      <p:sp>
        <p:nvSpPr>
          <p:cNvPr id="11" name="TextBox 11"/>
          <p:cNvSpPr txBox="1"/>
          <p:nvPr/>
        </p:nvSpPr>
        <p:spPr>
          <a:xfrm>
            <a:off x="1028700" y="1720511"/>
            <a:ext cx="14744700" cy="971804"/>
          </a:xfrm>
          <a:prstGeom prst="rect">
            <a:avLst/>
          </a:prstGeom>
        </p:spPr>
        <p:txBody>
          <a:bodyPr wrap="square" lIns="0" tIns="0" rIns="0" bIns="0" rtlCol="0" anchor="t">
            <a:spAutoFit/>
          </a:bodyPr>
          <a:lstStyle/>
          <a:p>
            <a:pPr>
              <a:lnSpc>
                <a:spcPts val="8400"/>
              </a:lnSpc>
            </a:pPr>
            <a:r>
              <a:rPr lang="en-US" sz="6000" dirty="0">
                <a:solidFill>
                  <a:srgbClr val="000000"/>
                </a:solidFill>
                <a:latin typeface="Lato Bold Bold"/>
              </a:rPr>
              <a:t>Diverse Holidays and You</a:t>
            </a:r>
          </a:p>
        </p:txBody>
      </p:sp>
      <p:sp>
        <p:nvSpPr>
          <p:cNvPr id="12" name="TextBox 12"/>
          <p:cNvSpPr txBox="1"/>
          <p:nvPr/>
        </p:nvSpPr>
        <p:spPr>
          <a:xfrm>
            <a:off x="12061833" y="287655"/>
            <a:ext cx="5178417" cy="405765"/>
          </a:xfrm>
          <a:prstGeom prst="rect">
            <a:avLst/>
          </a:prstGeom>
        </p:spPr>
        <p:txBody>
          <a:bodyPr lIns="0" tIns="0" rIns="0" bIns="0" rtlCol="0" anchor="t">
            <a:spAutoFit/>
          </a:bodyPr>
          <a:lstStyle/>
          <a:p>
            <a:pPr algn="r">
              <a:lnSpc>
                <a:spcPts val="3359"/>
              </a:lnSpc>
            </a:pPr>
            <a:r>
              <a:rPr lang="en-US" sz="2400" dirty="0">
                <a:solidFill>
                  <a:srgbClr val="FFFFFF"/>
                </a:solidFill>
                <a:latin typeface="Lato"/>
              </a:rPr>
              <a:t>Tunnelling Association of Canada</a:t>
            </a:r>
          </a:p>
        </p:txBody>
      </p:sp>
      <p:sp>
        <p:nvSpPr>
          <p:cNvPr id="14" name="TextBox 14"/>
          <p:cNvSpPr txBox="1"/>
          <p:nvPr/>
        </p:nvSpPr>
        <p:spPr>
          <a:xfrm>
            <a:off x="12080883" y="9408178"/>
            <a:ext cx="5178417" cy="405765"/>
          </a:xfrm>
          <a:prstGeom prst="rect">
            <a:avLst/>
          </a:prstGeom>
        </p:spPr>
        <p:txBody>
          <a:bodyPr lIns="0" tIns="0" rIns="0" bIns="0" rtlCol="0" anchor="t">
            <a:spAutoFit/>
          </a:bodyPr>
          <a:lstStyle/>
          <a:p>
            <a:pPr algn="r">
              <a:lnSpc>
                <a:spcPts val="3359"/>
              </a:lnSpc>
            </a:pPr>
            <a:r>
              <a:rPr lang="en-US" sz="2400" dirty="0">
                <a:solidFill>
                  <a:srgbClr val="1A783C"/>
                </a:solidFill>
                <a:latin typeface="Lato Bold"/>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23950"/>
            <a:ext cx="18288000" cy="4345154"/>
            <a:chOff x="0" y="0"/>
            <a:chExt cx="24384000" cy="5793538"/>
          </a:xfrm>
        </p:grpSpPr>
        <p:pic>
          <p:nvPicPr>
            <p:cNvPr id="3" name="Picture 3"/>
            <p:cNvPicPr>
              <a:picLocks noChangeAspect="1"/>
            </p:cNvPicPr>
            <p:nvPr/>
          </p:nvPicPr>
          <p:blipFill>
            <a:blip r:embed="rId2"/>
            <a:srcRect l="3848" r="3848"/>
            <a:stretch>
              <a:fillRect/>
            </a:stretch>
          </p:blipFill>
          <p:spPr>
            <a:xfrm>
              <a:off x="0" y="0"/>
              <a:ext cx="8026400" cy="5793538"/>
            </a:xfrm>
            <a:prstGeom prst="rect">
              <a:avLst/>
            </a:prstGeom>
          </p:spPr>
        </p:pic>
        <p:pic>
          <p:nvPicPr>
            <p:cNvPr id="4" name="Picture 4"/>
            <p:cNvPicPr>
              <a:picLocks noChangeAspect="1"/>
            </p:cNvPicPr>
            <p:nvPr/>
          </p:nvPicPr>
          <p:blipFill>
            <a:blip r:embed="rId3"/>
            <a:srcRect l="19174" r="19174"/>
            <a:stretch>
              <a:fillRect/>
            </a:stretch>
          </p:blipFill>
          <p:spPr>
            <a:xfrm>
              <a:off x="8178800" y="0"/>
              <a:ext cx="8026400" cy="5793538"/>
            </a:xfrm>
            <a:prstGeom prst="rect">
              <a:avLst/>
            </a:prstGeom>
          </p:spPr>
        </p:pic>
        <p:pic>
          <p:nvPicPr>
            <p:cNvPr id="5" name="Picture 5"/>
            <p:cNvPicPr>
              <a:picLocks noChangeAspect="1"/>
            </p:cNvPicPr>
            <p:nvPr/>
          </p:nvPicPr>
          <p:blipFill>
            <a:blip r:embed="rId4"/>
            <a:srcRect l="3762" r="3762"/>
            <a:stretch>
              <a:fillRect/>
            </a:stretch>
          </p:blipFill>
          <p:spPr>
            <a:xfrm>
              <a:off x="16357600" y="0"/>
              <a:ext cx="8026400" cy="5793538"/>
            </a:xfrm>
            <a:prstGeom prst="rect">
              <a:avLst/>
            </a:prstGeom>
          </p:spPr>
        </p:pic>
      </p:grpSp>
      <p:grpSp>
        <p:nvGrpSpPr>
          <p:cNvPr id="6" name="Group 6"/>
          <p:cNvGrpSpPr/>
          <p:nvPr/>
        </p:nvGrpSpPr>
        <p:grpSpPr>
          <a:xfrm>
            <a:off x="0" y="0"/>
            <a:ext cx="18288000" cy="1028700"/>
            <a:chOff x="0" y="0"/>
            <a:chExt cx="22991997" cy="1293300"/>
          </a:xfrm>
        </p:grpSpPr>
        <p:sp>
          <p:nvSpPr>
            <p:cNvPr id="7" name="Freeform 7"/>
            <p:cNvSpPr/>
            <p:nvPr/>
          </p:nvSpPr>
          <p:spPr>
            <a:xfrm>
              <a:off x="0" y="0"/>
              <a:ext cx="22991997" cy="1293300"/>
            </a:xfrm>
            <a:custGeom>
              <a:avLst/>
              <a:gdLst/>
              <a:ahLst/>
              <a:cxnLst/>
              <a:rect l="l" t="t" r="r" b="b"/>
              <a:pathLst>
                <a:path w="22991997" h="1293300">
                  <a:moveTo>
                    <a:pt x="0" y="0"/>
                  </a:moveTo>
                  <a:lnTo>
                    <a:pt x="22991997" y="0"/>
                  </a:lnTo>
                  <a:lnTo>
                    <a:pt x="22991997" y="1293300"/>
                  </a:lnTo>
                  <a:lnTo>
                    <a:pt x="0" y="1293300"/>
                  </a:lnTo>
                  <a:close/>
                </a:path>
              </a:pathLst>
            </a:custGeom>
            <a:solidFill>
              <a:srgbClr val="1A783C"/>
            </a:solidFill>
          </p:spPr>
          <p:txBody>
            <a:bodyPr/>
            <a:lstStyle/>
            <a:p>
              <a:endParaRPr lang="en-CA"/>
            </a:p>
          </p:txBody>
        </p:sp>
      </p:grpSp>
      <p:sp>
        <p:nvSpPr>
          <p:cNvPr id="8" name="TextBox 8"/>
          <p:cNvSpPr txBox="1"/>
          <p:nvPr/>
        </p:nvSpPr>
        <p:spPr>
          <a:xfrm>
            <a:off x="12061833" y="287655"/>
            <a:ext cx="5178417" cy="405765"/>
          </a:xfrm>
          <a:prstGeom prst="rect">
            <a:avLst/>
          </a:prstGeom>
        </p:spPr>
        <p:txBody>
          <a:bodyPr lIns="0" tIns="0" rIns="0" bIns="0" rtlCol="0" anchor="t">
            <a:spAutoFit/>
          </a:bodyPr>
          <a:lstStyle/>
          <a:p>
            <a:pPr algn="r">
              <a:lnSpc>
                <a:spcPts val="3359"/>
              </a:lnSpc>
            </a:pPr>
            <a:r>
              <a:rPr lang="en-US" sz="2400" dirty="0">
                <a:solidFill>
                  <a:srgbClr val="FFFFFF"/>
                </a:solidFill>
                <a:latin typeface="Lato"/>
              </a:rPr>
              <a:t>Tunnelling Association of Canada</a:t>
            </a:r>
          </a:p>
        </p:txBody>
      </p:sp>
      <p:sp>
        <p:nvSpPr>
          <p:cNvPr id="9" name="TextBox 9"/>
          <p:cNvSpPr txBox="1"/>
          <p:nvPr/>
        </p:nvSpPr>
        <p:spPr>
          <a:xfrm>
            <a:off x="12080883" y="9408178"/>
            <a:ext cx="5178417" cy="405765"/>
          </a:xfrm>
          <a:prstGeom prst="rect">
            <a:avLst/>
          </a:prstGeom>
        </p:spPr>
        <p:txBody>
          <a:bodyPr lIns="0" tIns="0" rIns="0" bIns="0" rtlCol="0" anchor="t">
            <a:spAutoFit/>
          </a:bodyPr>
          <a:lstStyle/>
          <a:p>
            <a:pPr algn="r">
              <a:lnSpc>
                <a:spcPts val="3359"/>
              </a:lnSpc>
            </a:pPr>
            <a:r>
              <a:rPr lang="en-US" sz="2400" dirty="0">
                <a:solidFill>
                  <a:srgbClr val="1A783C"/>
                </a:solidFill>
                <a:latin typeface="Lato Bold"/>
              </a:rPr>
              <a:t>4</a:t>
            </a:r>
          </a:p>
        </p:txBody>
      </p:sp>
      <p:sp>
        <p:nvSpPr>
          <p:cNvPr id="10" name="TextBox 10"/>
          <p:cNvSpPr txBox="1"/>
          <p:nvPr/>
        </p:nvSpPr>
        <p:spPr>
          <a:xfrm>
            <a:off x="1371600" y="5612056"/>
            <a:ext cx="16916400" cy="971804"/>
          </a:xfrm>
          <a:prstGeom prst="rect">
            <a:avLst/>
          </a:prstGeom>
        </p:spPr>
        <p:txBody>
          <a:bodyPr wrap="square" lIns="0" tIns="0" rIns="0" bIns="0" rtlCol="0" anchor="t">
            <a:spAutoFit/>
          </a:bodyPr>
          <a:lstStyle/>
          <a:p>
            <a:pPr>
              <a:lnSpc>
                <a:spcPts val="8399"/>
              </a:lnSpc>
            </a:pPr>
            <a:r>
              <a:rPr lang="en-US" sz="5999" dirty="0">
                <a:solidFill>
                  <a:srgbClr val="061313"/>
                </a:solidFill>
                <a:latin typeface="Lato Bold Bold"/>
              </a:rPr>
              <a:t>Example</a:t>
            </a:r>
          </a:p>
        </p:txBody>
      </p:sp>
      <p:sp>
        <p:nvSpPr>
          <p:cNvPr id="11" name="TextBox 11"/>
          <p:cNvSpPr txBox="1"/>
          <p:nvPr/>
        </p:nvSpPr>
        <p:spPr>
          <a:xfrm>
            <a:off x="1676400" y="6867338"/>
            <a:ext cx="14935200" cy="1264577"/>
          </a:xfrm>
          <a:prstGeom prst="rect">
            <a:avLst/>
          </a:prstGeom>
        </p:spPr>
        <p:txBody>
          <a:bodyPr wrap="square" lIns="0" tIns="0" rIns="0" bIns="0" rtlCol="0" anchor="t">
            <a:spAutoFit/>
          </a:bodyPr>
          <a:lstStyle/>
          <a:p>
            <a:pPr>
              <a:lnSpc>
                <a:spcPts val="3359"/>
              </a:lnSpc>
              <a:spcBef>
                <a:spcPct val="0"/>
              </a:spcBef>
            </a:pPr>
            <a:r>
              <a:rPr lang="en-US" sz="2400" dirty="0">
                <a:solidFill>
                  <a:srgbClr val="545454"/>
                </a:solidFill>
                <a:latin typeface="Lato"/>
              </a:rPr>
              <a:t>Ramadan is a holy month of fasting, introspection and prayer for Muslims, the followers of Islam. Fasting is typically observed from sunrise to sunset. Be mindful of this when planning events during Ramadan and consider this when staff are to undertake any strenuous work tasks.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22991997" cy="1293300"/>
          </a:xfrm>
        </p:grpSpPr>
        <p:sp>
          <p:nvSpPr>
            <p:cNvPr id="3" name="Freeform 3"/>
            <p:cNvSpPr/>
            <p:nvPr/>
          </p:nvSpPr>
          <p:spPr>
            <a:xfrm>
              <a:off x="0" y="0"/>
              <a:ext cx="22991997" cy="1293300"/>
            </a:xfrm>
            <a:custGeom>
              <a:avLst/>
              <a:gdLst/>
              <a:ahLst/>
              <a:cxnLst/>
              <a:rect l="l" t="t" r="r" b="b"/>
              <a:pathLst>
                <a:path w="22991997" h="1293300">
                  <a:moveTo>
                    <a:pt x="0" y="0"/>
                  </a:moveTo>
                  <a:lnTo>
                    <a:pt x="22991997" y="0"/>
                  </a:lnTo>
                  <a:lnTo>
                    <a:pt x="22991997" y="1293300"/>
                  </a:lnTo>
                  <a:lnTo>
                    <a:pt x="0" y="1293300"/>
                  </a:lnTo>
                  <a:close/>
                </a:path>
              </a:pathLst>
            </a:custGeom>
            <a:solidFill>
              <a:srgbClr val="1A783C"/>
            </a:solidFill>
          </p:spPr>
          <p:txBody>
            <a:bodyPr/>
            <a:lstStyle/>
            <a:p>
              <a:endParaRPr lang="en-CA"/>
            </a:p>
          </p:txBody>
        </p:sp>
      </p:grpSp>
      <p:grpSp>
        <p:nvGrpSpPr>
          <p:cNvPr id="4" name="Group 4"/>
          <p:cNvGrpSpPr/>
          <p:nvPr/>
        </p:nvGrpSpPr>
        <p:grpSpPr>
          <a:xfrm>
            <a:off x="8078224" y="8697942"/>
            <a:ext cx="2131553" cy="774671"/>
            <a:chOff x="0" y="0"/>
            <a:chExt cx="2842071" cy="1032894"/>
          </a:xfrm>
        </p:grpSpPr>
        <p:grpSp>
          <p:nvGrpSpPr>
            <p:cNvPr id="5" name="Group 5"/>
            <p:cNvGrpSpPr/>
            <p:nvPr/>
          </p:nvGrpSpPr>
          <p:grpSpPr>
            <a:xfrm>
              <a:off x="0" y="0"/>
              <a:ext cx="2842071" cy="1032894"/>
              <a:chOff x="0" y="0"/>
              <a:chExt cx="1913890" cy="695566"/>
            </a:xfrm>
          </p:grpSpPr>
          <p:sp>
            <p:nvSpPr>
              <p:cNvPr id="6" name="Freeform 6"/>
              <p:cNvSpPr/>
              <p:nvPr/>
            </p:nvSpPr>
            <p:spPr>
              <a:xfrm>
                <a:off x="31750" y="31750"/>
                <a:ext cx="1850390" cy="632066"/>
              </a:xfrm>
              <a:custGeom>
                <a:avLst/>
                <a:gdLst/>
                <a:ahLst/>
                <a:cxnLst/>
                <a:rect l="l" t="t" r="r" b="b"/>
                <a:pathLst>
                  <a:path w="1850390" h="632066">
                    <a:moveTo>
                      <a:pt x="1757680" y="632066"/>
                    </a:moveTo>
                    <a:lnTo>
                      <a:pt x="92710" y="632066"/>
                    </a:lnTo>
                    <a:cubicBezTo>
                      <a:pt x="41910" y="632066"/>
                      <a:pt x="0" y="590156"/>
                      <a:pt x="0" y="539356"/>
                    </a:cubicBezTo>
                    <a:lnTo>
                      <a:pt x="0" y="92710"/>
                    </a:lnTo>
                    <a:cubicBezTo>
                      <a:pt x="0" y="41910"/>
                      <a:pt x="41910" y="0"/>
                      <a:pt x="92710" y="0"/>
                    </a:cubicBezTo>
                    <a:lnTo>
                      <a:pt x="1756410" y="0"/>
                    </a:lnTo>
                    <a:cubicBezTo>
                      <a:pt x="1807210" y="0"/>
                      <a:pt x="1849120" y="41910"/>
                      <a:pt x="1849120" y="92710"/>
                    </a:cubicBezTo>
                    <a:lnTo>
                      <a:pt x="1849120" y="538086"/>
                    </a:lnTo>
                    <a:cubicBezTo>
                      <a:pt x="1850390" y="590156"/>
                      <a:pt x="1808480" y="632066"/>
                      <a:pt x="1757680" y="632066"/>
                    </a:cubicBezTo>
                    <a:close/>
                  </a:path>
                </a:pathLst>
              </a:custGeom>
              <a:solidFill>
                <a:srgbClr val="FFFFFF"/>
              </a:solidFill>
            </p:spPr>
            <p:txBody>
              <a:bodyPr/>
              <a:lstStyle/>
              <a:p>
                <a:endParaRPr lang="en-CA"/>
              </a:p>
            </p:txBody>
          </p:sp>
          <p:sp>
            <p:nvSpPr>
              <p:cNvPr id="7" name="Freeform 7"/>
              <p:cNvSpPr/>
              <p:nvPr/>
            </p:nvSpPr>
            <p:spPr>
              <a:xfrm>
                <a:off x="0" y="0"/>
                <a:ext cx="1913890" cy="695566"/>
              </a:xfrm>
              <a:custGeom>
                <a:avLst/>
                <a:gdLst/>
                <a:ahLst/>
                <a:cxnLst/>
                <a:rect l="l" t="t" r="r" b="b"/>
                <a:pathLst>
                  <a:path w="1913890" h="695566">
                    <a:moveTo>
                      <a:pt x="1789430" y="59690"/>
                    </a:moveTo>
                    <a:cubicBezTo>
                      <a:pt x="1824990" y="59690"/>
                      <a:pt x="1854200" y="88900"/>
                      <a:pt x="1854200" y="124460"/>
                    </a:cubicBezTo>
                    <a:lnTo>
                      <a:pt x="1854200" y="571106"/>
                    </a:lnTo>
                    <a:cubicBezTo>
                      <a:pt x="1854200" y="606666"/>
                      <a:pt x="1824990" y="635876"/>
                      <a:pt x="1789430" y="635876"/>
                    </a:cubicBezTo>
                    <a:lnTo>
                      <a:pt x="124460" y="635876"/>
                    </a:lnTo>
                    <a:cubicBezTo>
                      <a:pt x="88900" y="635876"/>
                      <a:pt x="59690" y="606666"/>
                      <a:pt x="59690" y="571106"/>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71106"/>
                    </a:lnTo>
                    <a:cubicBezTo>
                      <a:pt x="0" y="639686"/>
                      <a:pt x="55880" y="695566"/>
                      <a:pt x="124460" y="695566"/>
                    </a:cubicBezTo>
                    <a:lnTo>
                      <a:pt x="1789430" y="695566"/>
                    </a:lnTo>
                    <a:cubicBezTo>
                      <a:pt x="1858010" y="695566"/>
                      <a:pt x="1913890" y="639686"/>
                      <a:pt x="1913890" y="571106"/>
                    </a:cubicBezTo>
                    <a:lnTo>
                      <a:pt x="1913890" y="124460"/>
                    </a:lnTo>
                    <a:cubicBezTo>
                      <a:pt x="1913890" y="55880"/>
                      <a:pt x="1858010" y="0"/>
                      <a:pt x="1789430" y="0"/>
                    </a:cubicBezTo>
                    <a:close/>
                  </a:path>
                </a:pathLst>
              </a:custGeom>
              <a:solidFill>
                <a:srgbClr val="1A783C"/>
              </a:solidFill>
            </p:spPr>
            <p:txBody>
              <a:bodyPr/>
              <a:lstStyle/>
              <a:p>
                <a:endParaRPr lang="en-CA"/>
              </a:p>
            </p:txBody>
          </p:sp>
        </p:grpSp>
        <p:sp>
          <p:nvSpPr>
            <p:cNvPr id="8" name="TextBox 8"/>
            <p:cNvSpPr txBox="1"/>
            <p:nvPr/>
          </p:nvSpPr>
          <p:spPr>
            <a:xfrm>
              <a:off x="81575" y="230062"/>
              <a:ext cx="2678920" cy="525145"/>
            </a:xfrm>
            <a:prstGeom prst="rect">
              <a:avLst/>
            </a:prstGeom>
          </p:spPr>
          <p:txBody>
            <a:bodyPr lIns="0" tIns="0" rIns="0" bIns="0" rtlCol="0" anchor="t">
              <a:spAutoFit/>
            </a:bodyPr>
            <a:lstStyle/>
            <a:p>
              <a:pPr algn="ctr">
                <a:lnSpc>
                  <a:spcPts val="3359"/>
                </a:lnSpc>
              </a:pPr>
              <a:r>
                <a:rPr lang="en-US" sz="2400" dirty="0">
                  <a:solidFill>
                    <a:srgbClr val="061313"/>
                  </a:solidFill>
                  <a:latin typeface="Lato"/>
                </a:rPr>
                <a:t>The End</a:t>
              </a:r>
            </a:p>
          </p:txBody>
        </p:sp>
      </p:grpSp>
      <p:sp>
        <p:nvSpPr>
          <p:cNvPr id="9" name="TextBox 9"/>
          <p:cNvSpPr txBox="1"/>
          <p:nvPr/>
        </p:nvSpPr>
        <p:spPr>
          <a:xfrm>
            <a:off x="1028700" y="4000500"/>
            <a:ext cx="16230600" cy="1543050"/>
          </a:xfrm>
          <a:prstGeom prst="rect">
            <a:avLst/>
          </a:prstGeom>
        </p:spPr>
        <p:txBody>
          <a:bodyPr lIns="0" tIns="0" rIns="0" bIns="0" rtlCol="0" anchor="t">
            <a:spAutoFit/>
          </a:bodyPr>
          <a:lstStyle/>
          <a:p>
            <a:pPr algn="ctr">
              <a:lnSpc>
                <a:spcPts val="12599"/>
              </a:lnSpc>
            </a:pPr>
            <a:r>
              <a:rPr lang="en-US" sz="9000" dirty="0">
                <a:solidFill>
                  <a:srgbClr val="061313"/>
                </a:solidFill>
                <a:latin typeface="Lato Bold Bold"/>
              </a:rPr>
              <a:t>Thank you!</a:t>
            </a:r>
          </a:p>
        </p:txBody>
      </p:sp>
      <p:sp>
        <p:nvSpPr>
          <p:cNvPr id="10" name="TextBox 10"/>
          <p:cNvSpPr txBox="1"/>
          <p:nvPr/>
        </p:nvSpPr>
        <p:spPr>
          <a:xfrm>
            <a:off x="1047750" y="287655"/>
            <a:ext cx="5178417" cy="405765"/>
          </a:xfrm>
          <a:prstGeom prst="rect">
            <a:avLst/>
          </a:prstGeom>
        </p:spPr>
        <p:txBody>
          <a:bodyPr lIns="0" tIns="0" rIns="0" bIns="0" rtlCol="0" anchor="t">
            <a:spAutoFit/>
          </a:bodyPr>
          <a:lstStyle/>
          <a:p>
            <a:pPr>
              <a:lnSpc>
                <a:spcPts val="3359"/>
              </a:lnSpc>
            </a:pPr>
            <a:r>
              <a:rPr lang="en-US" sz="2400" dirty="0">
                <a:solidFill>
                  <a:srgbClr val="FFFFFF"/>
                </a:solidFill>
                <a:latin typeface="Lato"/>
              </a:rPr>
              <a:t>Tunnelling Association of Canada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BD047BCFB86A4186CA5C31B7473EC0" ma:contentTypeVersion="15" ma:contentTypeDescription="Create a new document." ma:contentTypeScope="" ma:versionID="4746c0f5483c99bcb77884c57fc9cf24">
  <xsd:schema xmlns:xsd="http://www.w3.org/2001/XMLSchema" xmlns:xs="http://www.w3.org/2001/XMLSchema" xmlns:p="http://schemas.microsoft.com/office/2006/metadata/properties" xmlns:ns2="6fb380f6-13fb-4fa6-bbda-ced3d76e8c7d" xmlns:ns3="8c481b2c-31e8-442e-a93c-d824437f8e16" targetNamespace="http://schemas.microsoft.com/office/2006/metadata/properties" ma:root="true" ma:fieldsID="875895871dfcd3e258e04eda2039e7e0" ns2:_="" ns3:_="">
    <xsd:import namespace="6fb380f6-13fb-4fa6-bbda-ced3d76e8c7d"/>
    <xsd:import namespace="8c481b2c-31e8-442e-a93c-d824437f8e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b380f6-13fb-4fa6-bbda-ced3d76e8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13ab333-cbf8-4ee3-a8c9-74c3d127db5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81b2c-31e8-442e-a93c-d824437f8e1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2a93692-c639-4454-bf2e-19a9f35650ce}" ma:internalName="TaxCatchAll" ma:showField="CatchAllData" ma:web="8c481b2c-31e8-442e-a93c-d824437f8e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481b2c-31e8-442e-a93c-d824437f8e16" xsi:nil="true"/>
    <lcf76f155ced4ddcb4097134ff3c332f xmlns="6fb380f6-13fb-4fa6-bbda-ced3d76e8c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CD22CE-8B12-4F6B-BBBE-998E3003C54E}">
  <ds:schemaRefs>
    <ds:schemaRef ds:uri="http://schemas.microsoft.com/sharepoint/v3/contenttype/forms"/>
  </ds:schemaRefs>
</ds:datastoreItem>
</file>

<file path=customXml/itemProps2.xml><?xml version="1.0" encoding="utf-8"?>
<ds:datastoreItem xmlns:ds="http://schemas.openxmlformats.org/officeDocument/2006/customXml" ds:itemID="{7C5CC7F1-9A1F-4E7B-8097-1E0E02501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b380f6-13fb-4fa6-bbda-ced3d76e8c7d"/>
    <ds:schemaRef ds:uri="8c481b2c-31e8-442e-a93c-d824437f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87637D-E1AF-4307-AE2E-6D037416D0AD}">
  <ds:schemaRefs>
    <ds:schemaRef ds:uri="http://schemas.openxmlformats.org/package/2006/metadata/core-properties"/>
    <ds:schemaRef ds:uri="http://purl.org/dc/dcmitype/"/>
    <ds:schemaRef ds:uri="6fb380f6-13fb-4fa6-bbda-ced3d76e8c7d"/>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 ds:uri="8c481b2c-31e8-442e-a93c-d824437f8e16"/>
  </ds:schemaRefs>
</ds:datastoreItem>
</file>

<file path=docProps/app.xml><?xml version="1.0" encoding="utf-8"?>
<Properties xmlns="http://schemas.openxmlformats.org/officeDocument/2006/extended-properties" xmlns:vt="http://schemas.openxmlformats.org/officeDocument/2006/docPropsVTypes">
  <TotalTime>52</TotalTime>
  <Words>201</Words>
  <Application>Microsoft Office PowerPoint</Application>
  <PresentationFormat>Custom</PresentationFormat>
  <Paragraphs>26</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Lato Bold Bold</vt:lpstr>
      <vt:lpstr>Lato Bold</vt:lpstr>
      <vt:lpstr>Arial</vt:lpstr>
      <vt:lpstr>Lato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 Slide Deck</dc:title>
  <dc:creator>Dani Delaloye</dc:creator>
  <cp:lastModifiedBy>Jackson Rand</cp:lastModifiedBy>
  <cp:revision>18</cp:revision>
  <dcterms:created xsi:type="dcterms:W3CDTF">2006-08-16T00:00:00Z</dcterms:created>
  <dcterms:modified xsi:type="dcterms:W3CDTF">2024-05-02T22:52:56Z</dcterms:modified>
  <dc:identifier>DAFE555vfqY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avedOnce">
    <vt:lpwstr>true</vt:lpwstr>
  </property>
  <property fmtid="{D5CDD505-2E9C-101B-9397-08002B2CF9AE}" pid="3" name="ContentTypeId">
    <vt:lpwstr>0x0101007EBD047BCFB86A4186CA5C31B7473EC0</vt:lpwstr>
  </property>
</Properties>
</file>